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62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>
        <p:scale>
          <a:sx n="117" d="100"/>
          <a:sy n="117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3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9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4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6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6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9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61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5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7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2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2ABE-CE0F-4BD2-AAD0-84BBAD97CBA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B153-B0D4-42E1-B58B-4B5C38BDE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3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_fil_05@ro63.fss.ru" TargetMode="External"/><Relationship Id="rId2" Type="http://schemas.openxmlformats.org/officeDocument/2006/relationships/hyperlink" Target="https://r63.fs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k.fss.ru/recipi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8320" y="2851331"/>
            <a:ext cx="9580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Особенности выплат по </a:t>
            </a:r>
            <a:r>
              <a:rPr lang="ru-RU" sz="3200" b="1" dirty="0" err="1" smtClean="0"/>
              <a:t>ВНиМ</a:t>
            </a:r>
            <a:r>
              <a:rPr lang="ru-RU" sz="3200" b="1" dirty="0" smtClean="0"/>
              <a:t> с 01 января 2022 года</a:t>
            </a:r>
            <a:endParaRPr lang="ru-RU" sz="3200" b="1" dirty="0"/>
          </a:p>
        </p:txBody>
      </p:sp>
      <p:pic>
        <p:nvPicPr>
          <p:cNvPr id="3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3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3FEF98-E49F-4A06-AE10-17BA94166328}"/>
              </a:ext>
            </a:extLst>
          </p:cNvPr>
          <p:cNvSpPr txBox="1"/>
          <p:nvPr/>
        </p:nvSpPr>
        <p:spPr>
          <a:xfrm>
            <a:off x="2441196" y="237735"/>
            <a:ext cx="968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Упрощенная схема </a:t>
            </a:r>
            <a:r>
              <a:rPr lang="ru-RU" sz="2000" dirty="0" err="1" smtClean="0"/>
              <a:t>проактивной</a:t>
            </a:r>
            <a:r>
              <a:rPr lang="ru-RU" sz="2000" dirty="0" smtClean="0"/>
              <a:t> выплаты </a:t>
            </a:r>
            <a:r>
              <a:rPr lang="ru-RU" sz="2000" dirty="0"/>
              <a:t>по </a:t>
            </a:r>
            <a:r>
              <a:rPr lang="ru-RU" sz="2000" dirty="0" smtClean="0"/>
              <a:t>ЭЛН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с применением </a:t>
            </a:r>
            <a:r>
              <a:rPr lang="ru-RU" sz="2000" dirty="0" smtClean="0"/>
              <a:t>СЭДО </a:t>
            </a:r>
            <a:r>
              <a:rPr lang="ru-RU" sz="2000" dirty="0"/>
              <a:t>в </a:t>
            </a:r>
            <a:r>
              <a:rPr lang="ru-RU" sz="2000" dirty="0" smtClean="0"/>
              <a:t>ПВСО (в том числе как элемент </a:t>
            </a:r>
            <a:r>
              <a:rPr lang="ru-RU" sz="2000" dirty="0" err="1" smtClean="0"/>
              <a:t>Суперсервисов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44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CB0FFC99-4A49-463C-BE96-448E1897B4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87" y="4708658"/>
            <a:ext cx="1605281" cy="939529"/>
          </a:xfrm>
          <a:prstGeom prst="rect">
            <a:avLst/>
          </a:prstGeom>
        </p:spPr>
      </p:pic>
      <p:pic>
        <p:nvPicPr>
          <p:cNvPr id="38" name="Рисунок 37" descr="Изображение выглядит как LEGO, игрушка, внутренний, небо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58FC6AD-C86F-48EC-BB4B-6FCF7876D7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00" y="1433269"/>
            <a:ext cx="1207239" cy="79215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8681D9B-4DCC-49DC-92F8-8AF86A5ADA2D}"/>
              </a:ext>
            </a:extLst>
          </p:cNvPr>
          <p:cNvSpPr txBox="1"/>
          <p:nvPr/>
        </p:nvSpPr>
        <p:spPr>
          <a:xfrm>
            <a:off x="4057494" y="1368061"/>
            <a:ext cx="2137445" cy="1015663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ЕПГУ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ЛК</a:t>
            </a:r>
            <a:endParaRPr lang="ru-RU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Алиса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Мобильное приложение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617362E-9B39-42EB-8125-06531BED3F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560" y="1461087"/>
            <a:ext cx="854393" cy="821432"/>
          </a:xfrm>
          <a:prstGeom prst="rect">
            <a:avLst/>
          </a:prstGeom>
        </p:spPr>
      </p:pic>
      <p:pic>
        <p:nvPicPr>
          <p:cNvPr id="9" name="Рисунок 8" descr="Изображение выглядит как стена, внутренний, человек, женщи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D4702C7-8D56-4A8B-A123-1BDB5E2A0E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16" y="2053279"/>
            <a:ext cx="751114" cy="82143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27E1DFD-D37A-4D45-AB0A-1107FFEF57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53" y="3079030"/>
            <a:ext cx="2045788" cy="17118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A921D60-047B-491C-8186-97E6673D03AA}"/>
              </a:ext>
            </a:extLst>
          </p:cNvPr>
          <p:cNvSpPr txBox="1"/>
          <p:nvPr/>
        </p:nvSpPr>
        <p:spPr>
          <a:xfrm>
            <a:off x="5029081" y="4429634"/>
            <a:ext cx="14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СЭДО (ФСС)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758B3FB-8D86-418D-A628-9EA07EFFD344}"/>
              </a:ext>
            </a:extLst>
          </p:cNvPr>
          <p:cNvSpPr txBox="1"/>
          <p:nvPr/>
        </p:nvSpPr>
        <p:spPr>
          <a:xfrm>
            <a:off x="1459959" y="5756660"/>
            <a:ext cx="129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ЭЛН (ФСС)</a:t>
            </a:r>
            <a:endParaRPr lang="ru-RU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FABCC325-46DF-4A25-97B7-03D1FF52526D}"/>
              </a:ext>
            </a:extLst>
          </p:cNvPr>
          <p:cNvGrpSpPr/>
          <p:nvPr/>
        </p:nvGrpSpPr>
        <p:grpSpPr>
          <a:xfrm>
            <a:off x="8162248" y="4725961"/>
            <a:ext cx="1514152" cy="1308861"/>
            <a:chOff x="7756819" y="5111446"/>
            <a:chExt cx="1514152" cy="1496022"/>
          </a:xfrm>
        </p:grpSpPr>
        <p:pic>
          <p:nvPicPr>
            <p:cNvPr id="18" name="Рисунок 17" descr="Изображение выглядит как металлоизделия&#10;&#10;Описание создано с очень высокой степенью достоверности">
              <a:extLst>
                <a:ext uri="{FF2B5EF4-FFF2-40B4-BE49-F238E27FC236}">
                  <a16:creationId xmlns:a16="http://schemas.microsoft.com/office/drawing/2014/main" xmlns="" id="{C35FCA79-55CD-410A-92A7-9804ECE1F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6819" y="5111446"/>
              <a:ext cx="1514152" cy="119786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5E13D92-EB10-45BA-9B10-B3397C3297C9}"/>
                </a:ext>
              </a:extLst>
            </p:cNvPr>
            <p:cNvSpPr txBox="1"/>
            <p:nvPr/>
          </p:nvSpPr>
          <p:spPr>
            <a:xfrm>
              <a:off x="7906066" y="6185323"/>
              <a:ext cx="1364308" cy="422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ПВСО (ФСС)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733ACD72-C1D1-4F67-86E2-E91DF41944BA}"/>
              </a:ext>
            </a:extLst>
          </p:cNvPr>
          <p:cNvGrpSpPr/>
          <p:nvPr/>
        </p:nvGrpSpPr>
        <p:grpSpPr>
          <a:xfrm>
            <a:off x="9048329" y="1804195"/>
            <a:ext cx="1967574" cy="1066671"/>
            <a:chOff x="9048329" y="1791660"/>
            <a:chExt cx="1967574" cy="1219200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xmlns="" id="{F43A24B1-DF5B-4924-9480-A4286DB01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329" y="1930814"/>
              <a:ext cx="1077647" cy="1051814"/>
            </a:xfrm>
            <a:prstGeom prst="rect">
              <a:avLst/>
            </a:prstGeom>
          </p:spPr>
        </p:pic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xmlns="" id="{8F943ABD-04E5-4EE9-8F01-C01D83545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6703" y="1791660"/>
              <a:ext cx="1219200" cy="1219200"/>
            </a:xfrm>
            <a:prstGeom prst="rect">
              <a:avLst/>
            </a:prstGeom>
          </p:spPr>
        </p:pic>
      </p:grpSp>
      <p:sp>
        <p:nvSpPr>
          <p:cNvPr id="22" name="Стрелка: вниз 2">
            <a:extLst>
              <a:ext uri="{FF2B5EF4-FFF2-40B4-BE49-F238E27FC236}">
                <a16:creationId xmlns:a16="http://schemas.microsoft.com/office/drawing/2014/main" xmlns="" id="{FD590FDA-26D7-40F5-A79B-DDB51391C65A}"/>
              </a:ext>
            </a:extLst>
          </p:cNvPr>
          <p:cNvSpPr/>
          <p:nvPr/>
        </p:nvSpPr>
        <p:spPr>
          <a:xfrm rot="13189313">
            <a:off x="3418361" y="4436038"/>
            <a:ext cx="934793" cy="1397018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">
            <a:extLst>
              <a:ext uri="{FF2B5EF4-FFF2-40B4-BE49-F238E27FC236}">
                <a16:creationId xmlns:a16="http://schemas.microsoft.com/office/drawing/2014/main" xmlns="" id="{452DAA61-4BEC-423D-8EBE-3241419A91AB}"/>
              </a:ext>
            </a:extLst>
          </p:cNvPr>
          <p:cNvSpPr/>
          <p:nvPr/>
        </p:nvSpPr>
        <p:spPr>
          <a:xfrm rot="13189313">
            <a:off x="7215760" y="1605362"/>
            <a:ext cx="772556" cy="1747224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 descr="Изображение выглядит как внутренний, женщина, человек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2C22B09D-4228-453E-AE30-AB6BC032D3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71" y="4385531"/>
            <a:ext cx="728371" cy="619326"/>
          </a:xfrm>
          <a:prstGeom prst="rect">
            <a:avLst/>
          </a:prstGeom>
        </p:spPr>
      </p:pic>
      <p:pic>
        <p:nvPicPr>
          <p:cNvPr id="26" name="Рисунок 25" descr="Изображение выглядит как внутренний, женщина, человек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33B3DB8D-BCCB-44E8-84E6-5FD56D8A334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557" y="1526975"/>
            <a:ext cx="728371" cy="619326"/>
          </a:xfrm>
          <a:prstGeom prst="rect">
            <a:avLst/>
          </a:prstGeom>
        </p:spPr>
      </p:pic>
      <p:sp>
        <p:nvSpPr>
          <p:cNvPr id="27" name="Стрелка: вниз 2">
            <a:extLst>
              <a:ext uri="{FF2B5EF4-FFF2-40B4-BE49-F238E27FC236}">
                <a16:creationId xmlns:a16="http://schemas.microsoft.com/office/drawing/2014/main" xmlns="" id="{6CD26A1A-FB67-4E4B-A809-F36C20AEAB53}"/>
              </a:ext>
            </a:extLst>
          </p:cNvPr>
          <p:cNvSpPr/>
          <p:nvPr/>
        </p:nvSpPr>
        <p:spPr>
          <a:xfrm rot="13189313">
            <a:off x="7452887" y="2139826"/>
            <a:ext cx="772556" cy="1747224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">
            <a:extLst>
              <a:ext uri="{FF2B5EF4-FFF2-40B4-BE49-F238E27FC236}">
                <a16:creationId xmlns:a16="http://schemas.microsoft.com/office/drawing/2014/main" xmlns="" id="{4B815AC7-CCDF-4932-B39A-64FEF457E4B0}"/>
              </a:ext>
            </a:extLst>
          </p:cNvPr>
          <p:cNvSpPr/>
          <p:nvPr/>
        </p:nvSpPr>
        <p:spPr>
          <a:xfrm rot="20342818" flipV="1">
            <a:off x="3523195" y="2143378"/>
            <a:ext cx="817845" cy="1473073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низ 2">
            <a:extLst>
              <a:ext uri="{FF2B5EF4-FFF2-40B4-BE49-F238E27FC236}">
                <a16:creationId xmlns:a16="http://schemas.microsoft.com/office/drawing/2014/main" xmlns="" id="{F480481C-C35E-4004-9886-BB1E0A85D13E}"/>
              </a:ext>
            </a:extLst>
          </p:cNvPr>
          <p:cNvSpPr/>
          <p:nvPr/>
        </p:nvSpPr>
        <p:spPr>
          <a:xfrm rot="4466698" flipH="1">
            <a:off x="7849768" y="2691580"/>
            <a:ext cx="696790" cy="1671840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291A27B-FCAE-4C40-B405-9D41C4CB9483}"/>
              </a:ext>
            </a:extLst>
          </p:cNvPr>
          <p:cNvSpPr txBox="1"/>
          <p:nvPr/>
        </p:nvSpPr>
        <p:spPr>
          <a:xfrm>
            <a:off x="1128196" y="3622579"/>
            <a:ext cx="590867" cy="32312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dirty="0"/>
              <a:t>ЭЛН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158EB99-484A-44AC-A1AA-A57EE724A849}"/>
              </a:ext>
            </a:extLst>
          </p:cNvPr>
          <p:cNvSpPr txBox="1"/>
          <p:nvPr/>
        </p:nvSpPr>
        <p:spPr>
          <a:xfrm rot="19849729">
            <a:off x="6300487" y="2139088"/>
            <a:ext cx="2206053" cy="2288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/>
              <a:t>Уведомление о страховом случае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3DA6773-A1AE-4D7B-8FB9-A0D2F2CA5AEC}"/>
              </a:ext>
            </a:extLst>
          </p:cNvPr>
          <p:cNvSpPr txBox="1"/>
          <p:nvPr/>
        </p:nvSpPr>
        <p:spPr>
          <a:xfrm rot="20123831">
            <a:off x="2966170" y="5340076"/>
            <a:ext cx="2206053" cy="2288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/>
              <a:t>Уведомление о страховом случае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D4B615F-D1BB-4943-B81E-428508CCBE18}"/>
              </a:ext>
            </a:extLst>
          </p:cNvPr>
          <p:cNvSpPr txBox="1"/>
          <p:nvPr/>
        </p:nvSpPr>
        <p:spPr>
          <a:xfrm rot="2688530">
            <a:off x="3391933" y="2432388"/>
            <a:ext cx="1465466" cy="4308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Информация по ЭЛН </a:t>
            </a:r>
          </a:p>
          <a:p>
            <a:pPr algn="ctr"/>
            <a:r>
              <a:rPr lang="ru-RU" sz="1100" dirty="0" smtClean="0"/>
              <a:t>и выплатам</a:t>
            </a:r>
            <a:endParaRPr lang="ru-RU" sz="11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9C4CA6E-A000-4656-ADEB-C4926BBFDA80}"/>
              </a:ext>
            </a:extLst>
          </p:cNvPr>
          <p:cNvSpPr txBox="1"/>
          <p:nvPr/>
        </p:nvSpPr>
        <p:spPr>
          <a:xfrm rot="19771172">
            <a:off x="6729454" y="2666141"/>
            <a:ext cx="2064989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Запрос недостающих сведений</a:t>
            </a:r>
            <a:endParaRPr lang="ru-RU" sz="1100" dirty="0"/>
          </a:p>
        </p:txBody>
      </p:sp>
      <p:sp>
        <p:nvSpPr>
          <p:cNvPr id="36" name="Стрелка: вниз 2">
            <a:extLst>
              <a:ext uri="{FF2B5EF4-FFF2-40B4-BE49-F238E27FC236}">
                <a16:creationId xmlns:a16="http://schemas.microsoft.com/office/drawing/2014/main" xmlns="" id="{49BF9AA8-893D-4F00-97EE-CA01131F65D8}"/>
              </a:ext>
            </a:extLst>
          </p:cNvPr>
          <p:cNvSpPr/>
          <p:nvPr/>
        </p:nvSpPr>
        <p:spPr>
          <a:xfrm rot="16016259">
            <a:off x="6976594" y="4561171"/>
            <a:ext cx="817845" cy="1058660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 descr="Изображение выглядит как внутренний, женщина, человек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A76F8735-4138-4660-9052-6D76F9D563E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6678" y="4247669"/>
            <a:ext cx="728371" cy="619326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58540EBE-15E7-4D75-A6BC-6372368AFC9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229" y="5407870"/>
            <a:ext cx="1327585" cy="1161497"/>
          </a:xfrm>
          <a:prstGeom prst="rect">
            <a:avLst/>
          </a:prstGeom>
        </p:spPr>
      </p:pic>
      <p:sp>
        <p:nvSpPr>
          <p:cNvPr id="40" name="Стрелка: вниз 2">
            <a:extLst>
              <a:ext uri="{FF2B5EF4-FFF2-40B4-BE49-F238E27FC236}">
                <a16:creationId xmlns:a16="http://schemas.microsoft.com/office/drawing/2014/main" xmlns="" id="{E8D52459-CEF9-4D5E-A769-E5EE89FAD925}"/>
              </a:ext>
            </a:extLst>
          </p:cNvPr>
          <p:cNvSpPr/>
          <p:nvPr/>
        </p:nvSpPr>
        <p:spPr>
          <a:xfrm rot="15966902">
            <a:off x="9707553" y="5571191"/>
            <a:ext cx="574853" cy="701058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4351183-0824-4C80-9DA3-70B45E44CB02}"/>
              </a:ext>
            </a:extLst>
          </p:cNvPr>
          <p:cNvSpPr txBox="1"/>
          <p:nvPr/>
        </p:nvSpPr>
        <p:spPr>
          <a:xfrm rot="19664760">
            <a:off x="6951258" y="3242960"/>
            <a:ext cx="2122697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Сведения для расчета выплаты</a:t>
            </a:r>
            <a:endParaRPr lang="ru-RU" sz="11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A61A969-8D4F-4E4B-BFFC-3E78AA55A9A6}"/>
              </a:ext>
            </a:extLst>
          </p:cNvPr>
          <p:cNvSpPr txBox="1"/>
          <p:nvPr/>
        </p:nvSpPr>
        <p:spPr>
          <a:xfrm rot="1436938">
            <a:off x="9768554" y="5496763"/>
            <a:ext cx="691215" cy="2288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/>
              <a:t>Выплата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E6046F06-089A-4149-A929-F603DE216BF6}"/>
              </a:ext>
            </a:extLst>
          </p:cNvPr>
          <p:cNvSpPr/>
          <p:nvPr/>
        </p:nvSpPr>
        <p:spPr>
          <a:xfrm rot="19656552">
            <a:off x="723123" y="3157667"/>
            <a:ext cx="934793" cy="1908457"/>
          </a:xfrm>
          <a:custGeom>
            <a:avLst/>
            <a:gdLst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57753 w 343670"/>
              <a:gd name="connsiteY4" fmla="*/ 1724077 h 1895912"/>
              <a:gd name="connsiteX5" fmla="*/ 343670 w 343670"/>
              <a:gd name="connsiteY5" fmla="*/ 1724077 h 1895912"/>
              <a:gd name="connsiteX6" fmla="*/ 171835 w 343670"/>
              <a:gd name="connsiteY6" fmla="*/ 1895912 h 1895912"/>
              <a:gd name="connsiteX7" fmla="*/ 0 w 343670"/>
              <a:gd name="connsiteY7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85918 w 343670"/>
              <a:gd name="connsiteY2" fmla="*/ 0 h 1895912"/>
              <a:gd name="connsiteX3" fmla="*/ 257753 w 343670"/>
              <a:gd name="connsiteY3" fmla="*/ 0 h 1895912"/>
              <a:gd name="connsiteX4" fmla="*/ 262872 w 343670"/>
              <a:gd name="connsiteY4" fmla="*/ 1486535 h 1895912"/>
              <a:gd name="connsiteX5" fmla="*/ 257753 w 343670"/>
              <a:gd name="connsiteY5" fmla="*/ 1724077 h 1895912"/>
              <a:gd name="connsiteX6" fmla="*/ 343670 w 343670"/>
              <a:gd name="connsiteY6" fmla="*/ 1724077 h 1895912"/>
              <a:gd name="connsiteX7" fmla="*/ 171835 w 343670"/>
              <a:gd name="connsiteY7" fmla="*/ 1895912 h 1895912"/>
              <a:gd name="connsiteX8" fmla="*/ 0 w 343670"/>
              <a:gd name="connsiteY8" fmla="*/ 1724077 h 1895912"/>
              <a:gd name="connsiteX0" fmla="*/ 0 w 343670"/>
              <a:gd name="connsiteY0" fmla="*/ 1724077 h 1895912"/>
              <a:gd name="connsiteX1" fmla="*/ 85918 w 343670"/>
              <a:gd name="connsiteY1" fmla="*/ 1724077 h 1895912"/>
              <a:gd name="connsiteX2" fmla="*/ 72175 w 343670"/>
              <a:gd name="connsiteY2" fmla="*/ 1467078 h 1895912"/>
              <a:gd name="connsiteX3" fmla="*/ 85918 w 343670"/>
              <a:gd name="connsiteY3" fmla="*/ 0 h 1895912"/>
              <a:gd name="connsiteX4" fmla="*/ 257753 w 343670"/>
              <a:gd name="connsiteY4" fmla="*/ 0 h 1895912"/>
              <a:gd name="connsiteX5" fmla="*/ 262872 w 343670"/>
              <a:gd name="connsiteY5" fmla="*/ 1486535 h 1895912"/>
              <a:gd name="connsiteX6" fmla="*/ 257753 w 343670"/>
              <a:gd name="connsiteY6" fmla="*/ 1724077 h 1895912"/>
              <a:gd name="connsiteX7" fmla="*/ 343670 w 343670"/>
              <a:gd name="connsiteY7" fmla="*/ 1724077 h 1895912"/>
              <a:gd name="connsiteX8" fmla="*/ 171835 w 343670"/>
              <a:gd name="connsiteY8" fmla="*/ 1895912 h 1895912"/>
              <a:gd name="connsiteX9" fmla="*/ 0 w 343670"/>
              <a:gd name="connsiteY9" fmla="*/ 1724077 h 1895912"/>
              <a:gd name="connsiteX0" fmla="*/ 0 w 934796"/>
              <a:gd name="connsiteY0" fmla="*/ 1724077 h 1895912"/>
              <a:gd name="connsiteX1" fmla="*/ 85918 w 934796"/>
              <a:gd name="connsiteY1" fmla="*/ 1724077 h 1895912"/>
              <a:gd name="connsiteX2" fmla="*/ 72175 w 934796"/>
              <a:gd name="connsiteY2" fmla="*/ 1467078 h 1895912"/>
              <a:gd name="connsiteX3" fmla="*/ 85918 w 934796"/>
              <a:gd name="connsiteY3" fmla="*/ 0 h 1895912"/>
              <a:gd name="connsiteX4" fmla="*/ 934793 w 934796"/>
              <a:gd name="connsiteY4" fmla="*/ 141870 h 1895912"/>
              <a:gd name="connsiteX5" fmla="*/ 262872 w 934796"/>
              <a:gd name="connsiteY5" fmla="*/ 1486535 h 1895912"/>
              <a:gd name="connsiteX6" fmla="*/ 257753 w 934796"/>
              <a:gd name="connsiteY6" fmla="*/ 1724077 h 1895912"/>
              <a:gd name="connsiteX7" fmla="*/ 343670 w 934796"/>
              <a:gd name="connsiteY7" fmla="*/ 1724077 h 1895912"/>
              <a:gd name="connsiteX8" fmla="*/ 171835 w 934796"/>
              <a:gd name="connsiteY8" fmla="*/ 1895912 h 1895912"/>
              <a:gd name="connsiteX9" fmla="*/ 0 w 934796"/>
              <a:gd name="connsiteY9" fmla="*/ 1724077 h 1895912"/>
              <a:gd name="connsiteX0" fmla="*/ 0 w 934796"/>
              <a:gd name="connsiteY0" fmla="*/ 1724169 h 1896004"/>
              <a:gd name="connsiteX1" fmla="*/ 85918 w 934796"/>
              <a:gd name="connsiteY1" fmla="*/ 1724169 h 1896004"/>
              <a:gd name="connsiteX2" fmla="*/ 72175 w 934796"/>
              <a:gd name="connsiteY2" fmla="*/ 1467170 h 1896004"/>
              <a:gd name="connsiteX3" fmla="*/ 672537 w 934796"/>
              <a:gd name="connsiteY3" fmla="*/ 0 h 1896004"/>
              <a:gd name="connsiteX4" fmla="*/ 934793 w 934796"/>
              <a:gd name="connsiteY4" fmla="*/ 141962 h 1896004"/>
              <a:gd name="connsiteX5" fmla="*/ 262872 w 934796"/>
              <a:gd name="connsiteY5" fmla="*/ 1486627 h 1896004"/>
              <a:gd name="connsiteX6" fmla="*/ 257753 w 934796"/>
              <a:gd name="connsiteY6" fmla="*/ 1724169 h 1896004"/>
              <a:gd name="connsiteX7" fmla="*/ 343670 w 934796"/>
              <a:gd name="connsiteY7" fmla="*/ 1724169 h 1896004"/>
              <a:gd name="connsiteX8" fmla="*/ 171835 w 934796"/>
              <a:gd name="connsiteY8" fmla="*/ 1896004 h 1896004"/>
              <a:gd name="connsiteX9" fmla="*/ 0 w 934796"/>
              <a:gd name="connsiteY9" fmla="*/ 1724169 h 1896004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6"/>
              <a:gd name="connsiteY0" fmla="*/ 1727903 h 1899738"/>
              <a:gd name="connsiteX1" fmla="*/ 85918 w 934796"/>
              <a:gd name="connsiteY1" fmla="*/ 1727903 h 1899738"/>
              <a:gd name="connsiteX2" fmla="*/ 72175 w 934796"/>
              <a:gd name="connsiteY2" fmla="*/ 1470904 h 1899738"/>
              <a:gd name="connsiteX3" fmla="*/ 672537 w 934796"/>
              <a:gd name="connsiteY3" fmla="*/ 3734 h 1899738"/>
              <a:gd name="connsiteX4" fmla="*/ 934793 w 934796"/>
              <a:gd name="connsiteY4" fmla="*/ 145696 h 1899738"/>
              <a:gd name="connsiteX5" fmla="*/ 262872 w 934796"/>
              <a:gd name="connsiteY5" fmla="*/ 1490361 h 1899738"/>
              <a:gd name="connsiteX6" fmla="*/ 257753 w 934796"/>
              <a:gd name="connsiteY6" fmla="*/ 1727903 h 1899738"/>
              <a:gd name="connsiteX7" fmla="*/ 343670 w 934796"/>
              <a:gd name="connsiteY7" fmla="*/ 1727903 h 1899738"/>
              <a:gd name="connsiteX8" fmla="*/ 171835 w 934796"/>
              <a:gd name="connsiteY8" fmla="*/ 1899738 h 1899738"/>
              <a:gd name="connsiteX9" fmla="*/ 0 w 934796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7903 h 1899738"/>
              <a:gd name="connsiteX1" fmla="*/ 85918 w 934793"/>
              <a:gd name="connsiteY1" fmla="*/ 1727903 h 1899738"/>
              <a:gd name="connsiteX2" fmla="*/ 72175 w 934793"/>
              <a:gd name="connsiteY2" fmla="*/ 1470904 h 1899738"/>
              <a:gd name="connsiteX3" fmla="*/ 672537 w 934793"/>
              <a:gd name="connsiteY3" fmla="*/ 3734 h 1899738"/>
              <a:gd name="connsiteX4" fmla="*/ 934793 w 934793"/>
              <a:gd name="connsiteY4" fmla="*/ 145696 h 1899738"/>
              <a:gd name="connsiteX5" fmla="*/ 262872 w 934793"/>
              <a:gd name="connsiteY5" fmla="*/ 1490361 h 1899738"/>
              <a:gd name="connsiteX6" fmla="*/ 257753 w 934793"/>
              <a:gd name="connsiteY6" fmla="*/ 1727903 h 1899738"/>
              <a:gd name="connsiteX7" fmla="*/ 343670 w 934793"/>
              <a:gd name="connsiteY7" fmla="*/ 1727903 h 1899738"/>
              <a:gd name="connsiteX8" fmla="*/ 171835 w 934793"/>
              <a:gd name="connsiteY8" fmla="*/ 1899738 h 1899738"/>
              <a:gd name="connsiteX9" fmla="*/ 0 w 934793"/>
              <a:gd name="connsiteY9" fmla="*/ 1727903 h 1899738"/>
              <a:gd name="connsiteX0" fmla="*/ 0 w 934793"/>
              <a:gd name="connsiteY0" fmla="*/ 1724169 h 1896004"/>
              <a:gd name="connsiteX1" fmla="*/ 85918 w 934793"/>
              <a:gd name="connsiteY1" fmla="*/ 1724169 h 1896004"/>
              <a:gd name="connsiteX2" fmla="*/ 72175 w 934793"/>
              <a:gd name="connsiteY2" fmla="*/ 1467170 h 1896004"/>
              <a:gd name="connsiteX3" fmla="*/ 672537 w 934793"/>
              <a:gd name="connsiteY3" fmla="*/ 0 h 1896004"/>
              <a:gd name="connsiteX4" fmla="*/ 934793 w 934793"/>
              <a:gd name="connsiteY4" fmla="*/ 141962 h 1896004"/>
              <a:gd name="connsiteX5" fmla="*/ 262872 w 934793"/>
              <a:gd name="connsiteY5" fmla="*/ 1486627 h 1896004"/>
              <a:gd name="connsiteX6" fmla="*/ 257753 w 934793"/>
              <a:gd name="connsiteY6" fmla="*/ 1724169 h 1896004"/>
              <a:gd name="connsiteX7" fmla="*/ 343670 w 934793"/>
              <a:gd name="connsiteY7" fmla="*/ 1724169 h 1896004"/>
              <a:gd name="connsiteX8" fmla="*/ 171835 w 934793"/>
              <a:gd name="connsiteY8" fmla="*/ 1896004 h 1896004"/>
              <a:gd name="connsiteX9" fmla="*/ 0 w 934793"/>
              <a:gd name="connsiteY9" fmla="*/ 1724169 h 1896004"/>
              <a:gd name="connsiteX0" fmla="*/ 0 w 934793"/>
              <a:gd name="connsiteY0" fmla="*/ 1749378 h 1921213"/>
              <a:gd name="connsiteX1" fmla="*/ 85918 w 934793"/>
              <a:gd name="connsiteY1" fmla="*/ 1749378 h 1921213"/>
              <a:gd name="connsiteX2" fmla="*/ 72175 w 934793"/>
              <a:gd name="connsiteY2" fmla="*/ 1492379 h 1921213"/>
              <a:gd name="connsiteX3" fmla="*/ 677250 w 934793"/>
              <a:gd name="connsiteY3" fmla="*/ 0 h 1921213"/>
              <a:gd name="connsiteX4" fmla="*/ 934793 w 934793"/>
              <a:gd name="connsiteY4" fmla="*/ 167171 h 1921213"/>
              <a:gd name="connsiteX5" fmla="*/ 262872 w 934793"/>
              <a:gd name="connsiteY5" fmla="*/ 1511836 h 1921213"/>
              <a:gd name="connsiteX6" fmla="*/ 257753 w 934793"/>
              <a:gd name="connsiteY6" fmla="*/ 1749378 h 1921213"/>
              <a:gd name="connsiteX7" fmla="*/ 343670 w 934793"/>
              <a:gd name="connsiteY7" fmla="*/ 1749378 h 1921213"/>
              <a:gd name="connsiteX8" fmla="*/ 171835 w 934793"/>
              <a:gd name="connsiteY8" fmla="*/ 1921213 h 1921213"/>
              <a:gd name="connsiteX9" fmla="*/ 0 w 934793"/>
              <a:gd name="connsiteY9" fmla="*/ 1749378 h 1921213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72175 w 934793"/>
              <a:gd name="connsiteY2" fmla="*/ 1479623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  <a:gd name="connsiteX0" fmla="*/ 0 w 934793"/>
              <a:gd name="connsiteY0" fmla="*/ 1736622 h 1908457"/>
              <a:gd name="connsiteX1" fmla="*/ 85918 w 934793"/>
              <a:gd name="connsiteY1" fmla="*/ 1736622 h 1908457"/>
              <a:gd name="connsiteX2" fmla="*/ 98315 w 934793"/>
              <a:gd name="connsiteY2" fmla="*/ 1496207 h 1908457"/>
              <a:gd name="connsiteX3" fmla="*/ 697358 w 934793"/>
              <a:gd name="connsiteY3" fmla="*/ 0 h 1908457"/>
              <a:gd name="connsiteX4" fmla="*/ 934793 w 934793"/>
              <a:gd name="connsiteY4" fmla="*/ 154415 h 1908457"/>
              <a:gd name="connsiteX5" fmla="*/ 262872 w 934793"/>
              <a:gd name="connsiteY5" fmla="*/ 1499080 h 1908457"/>
              <a:gd name="connsiteX6" fmla="*/ 257753 w 934793"/>
              <a:gd name="connsiteY6" fmla="*/ 1736622 h 1908457"/>
              <a:gd name="connsiteX7" fmla="*/ 343670 w 934793"/>
              <a:gd name="connsiteY7" fmla="*/ 1736622 h 1908457"/>
              <a:gd name="connsiteX8" fmla="*/ 171835 w 934793"/>
              <a:gd name="connsiteY8" fmla="*/ 1908457 h 1908457"/>
              <a:gd name="connsiteX9" fmla="*/ 0 w 934793"/>
              <a:gd name="connsiteY9" fmla="*/ 1736622 h 19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4793" h="1908457">
                <a:moveTo>
                  <a:pt x="0" y="1736622"/>
                </a:moveTo>
                <a:lnTo>
                  <a:pt x="85918" y="1736622"/>
                </a:lnTo>
                <a:lnTo>
                  <a:pt x="98315" y="1496207"/>
                </a:lnTo>
                <a:cubicBezTo>
                  <a:pt x="96302" y="1036838"/>
                  <a:pt x="575222" y="228329"/>
                  <a:pt x="697358" y="0"/>
                </a:cubicBezTo>
                <a:cubicBezTo>
                  <a:pt x="752885" y="97590"/>
                  <a:pt x="841579" y="142898"/>
                  <a:pt x="934793" y="154415"/>
                </a:cubicBezTo>
                <a:cubicBezTo>
                  <a:pt x="638646" y="537112"/>
                  <a:pt x="298051" y="998768"/>
                  <a:pt x="262872" y="1499080"/>
                </a:cubicBezTo>
                <a:lnTo>
                  <a:pt x="257753" y="1736622"/>
                </a:lnTo>
                <a:lnTo>
                  <a:pt x="343670" y="1736622"/>
                </a:lnTo>
                <a:lnTo>
                  <a:pt x="171835" y="1908457"/>
                </a:lnTo>
                <a:lnTo>
                  <a:pt x="0" y="17366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64097" y="5962439"/>
            <a:ext cx="317494" cy="199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164097" y="6230047"/>
            <a:ext cx="317494" cy="199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164097" y="6497655"/>
            <a:ext cx="317494" cy="1998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2700" prstMaterial="metal">
            <a:bevelT w="571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03DA6773-A1AE-4D7B-8FB9-A0D2F2CA5AEC}"/>
              </a:ext>
            </a:extLst>
          </p:cNvPr>
          <p:cNvSpPr txBox="1"/>
          <p:nvPr/>
        </p:nvSpPr>
        <p:spPr>
          <a:xfrm>
            <a:off x="5554672" y="5907734"/>
            <a:ext cx="1391728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Формирование ЭЛН</a:t>
            </a:r>
            <a:endParaRPr lang="ru-RU" sz="11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03DA6773-A1AE-4D7B-8FB9-A0D2F2CA5AEC}"/>
              </a:ext>
            </a:extLst>
          </p:cNvPr>
          <p:cNvSpPr txBox="1"/>
          <p:nvPr/>
        </p:nvSpPr>
        <p:spPr>
          <a:xfrm>
            <a:off x="5554672" y="6197795"/>
            <a:ext cx="1681871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Информация по выплате</a:t>
            </a:r>
            <a:endParaRPr lang="ru-RU" sz="11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3DA6773-A1AE-4D7B-8FB9-A0D2F2CA5AEC}"/>
              </a:ext>
            </a:extLst>
          </p:cNvPr>
          <p:cNvSpPr txBox="1"/>
          <p:nvPr/>
        </p:nvSpPr>
        <p:spPr>
          <a:xfrm>
            <a:off x="5554672" y="6446674"/>
            <a:ext cx="1242648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Процесс выплаты</a:t>
            </a:r>
            <a:endParaRPr lang="ru-RU" sz="11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3DA6773-A1AE-4D7B-8FB9-A0D2F2CA5AEC}"/>
              </a:ext>
            </a:extLst>
          </p:cNvPr>
          <p:cNvSpPr txBox="1"/>
          <p:nvPr/>
        </p:nvSpPr>
        <p:spPr>
          <a:xfrm>
            <a:off x="1361745" y="1324796"/>
            <a:ext cx="1814920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Медицинская организация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03DA6773-A1AE-4D7B-8FB9-A0D2F2CA5AEC}"/>
              </a:ext>
            </a:extLst>
          </p:cNvPr>
          <p:cNvSpPr txBox="1"/>
          <p:nvPr/>
        </p:nvSpPr>
        <p:spPr>
          <a:xfrm>
            <a:off x="9678747" y="1529123"/>
            <a:ext cx="987771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Страхователь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4351183-0824-4C80-9DA3-70B45E44CB02}"/>
              </a:ext>
            </a:extLst>
          </p:cNvPr>
          <p:cNvSpPr txBox="1"/>
          <p:nvPr/>
        </p:nvSpPr>
        <p:spPr>
          <a:xfrm rot="1666964">
            <a:off x="6250177" y="5310546"/>
            <a:ext cx="2122697" cy="2616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/>
              <a:t>Сведения для расчета выплаты</a:t>
            </a:r>
            <a:endParaRPr lang="ru-RU" sz="11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8681D9B-4DCC-49DC-92F8-8AF86A5ADA2D}"/>
              </a:ext>
            </a:extLst>
          </p:cNvPr>
          <p:cNvSpPr txBox="1"/>
          <p:nvPr/>
        </p:nvSpPr>
        <p:spPr>
          <a:xfrm>
            <a:off x="10001881" y="4597999"/>
            <a:ext cx="2137445" cy="1015663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ЕПГУ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ЛК</a:t>
            </a:r>
            <a:endParaRPr lang="ru-RU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Алиса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Мобильное приложение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402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Контакты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442" y="2783544"/>
            <a:ext cx="10967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Следите также за актуальной информацией на сайте регионального отделения </a:t>
            </a:r>
            <a:r>
              <a:rPr lang="ru-RU" u="sng" dirty="0">
                <a:hlinkClick r:id="rId2"/>
              </a:rPr>
              <a:t>https://r63.fss.ru/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Электронная почта </a:t>
            </a:r>
            <a:r>
              <a:rPr lang="en-US" u="sng" dirty="0">
                <a:hlinkClick r:id="rId3"/>
              </a:rPr>
              <a:t>d</a:t>
            </a:r>
            <a:r>
              <a:rPr lang="ru-RU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fil</a:t>
            </a:r>
            <a:r>
              <a:rPr lang="ru-RU" u="sng" dirty="0" smtClean="0">
                <a:hlinkClick r:id="rId3"/>
              </a:rPr>
              <a:t>_05@</a:t>
            </a:r>
            <a:r>
              <a:rPr lang="en-US" u="sng" dirty="0" err="1">
                <a:hlinkClick r:id="rId3"/>
              </a:rPr>
              <a:t>ro</a:t>
            </a:r>
            <a:r>
              <a:rPr lang="ru-RU" u="sng" dirty="0">
                <a:hlinkClick r:id="rId3"/>
              </a:rPr>
              <a:t>63.</a:t>
            </a:r>
            <a:r>
              <a:rPr lang="en-US" u="sng" dirty="0" err="1">
                <a:hlinkClick r:id="rId3"/>
              </a:rPr>
              <a:t>fss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Телефон </a:t>
            </a:r>
            <a:r>
              <a:rPr lang="ru-RU" dirty="0"/>
              <a:t>«горячей линии» филиала</a:t>
            </a:r>
            <a:r>
              <a:rPr lang="ru-RU" dirty="0" smtClean="0"/>
              <a:t>: 339-40-40</a:t>
            </a:r>
          </a:p>
          <a:p>
            <a:endParaRPr lang="ru-RU" dirty="0" smtClean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57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6441" y="1618804"/>
            <a:ext cx="1096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 1 января 2022 года медицинские организации будут оформлять работающим гражданам листки нетрудоспособности только в форме электронного документа (ЭЛН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6441" y="2456699"/>
            <a:ext cx="109672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🔸Федеральный закон от 29.12.2006 N 255-ФЗ (ред. от 26.05.2021) "Об обязательном социальном страховании на случай временной нетрудоспособности и в связи с материнством" (с изм. и доп., вступающими в силу с 01.01.2022</a:t>
            </a:r>
            <a:r>
              <a:rPr lang="ru-RU" dirty="0" smtClean="0"/>
              <a:t>)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🔸Постановление Правительства РФ от 11.09.2021 N 1540 "Об утверждении Положения об особенностях порядка исчисления пособий по временной нетрудоспособности, по беременности и родам, ежемесячного пособия по уходу за ребенком гражданам, подлежащим обязательному социальному страхованию на случай временной нетрудоспособности и в связи с </a:t>
            </a:r>
            <a:r>
              <a:rPr lang="ru-RU" dirty="0"/>
              <a:t>материнством"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🔸Постановление Правительства РФ от 23.11.2021 N 2010 "Об утверждении Правил получения Фондом социального страхования Российской Федерации сведений и документов, необходимых для назначения и выплаты пособий по временной нетрудоспособности, по беременности и родам, единовременного пособия при рождении ребенка, ежемесячного пособия по уходу за ребенком"</a:t>
            </a:r>
          </a:p>
        </p:txBody>
      </p:sp>
    </p:spTree>
    <p:extLst>
      <p:ext uri="{BB962C8B-B14F-4D97-AF65-F5344CB8AC3E}">
        <p14:creationId xmlns:p14="http://schemas.microsoft.com/office/powerpoint/2010/main" val="341356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1. Фонд социального страхования РФ (его территориальные органы)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442" y="1538638"/>
            <a:ext cx="10967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Назначение </a:t>
            </a:r>
            <a:r>
              <a:rPr lang="ru-RU" dirty="0"/>
              <a:t>и выплата пособий по обязательному социальному страхованию с 01.01.2022 года будет осуществляться территориальными органами ФСС РФ </a:t>
            </a:r>
            <a:endParaRPr lang="ru-RU" dirty="0" smtClean="0"/>
          </a:p>
          <a:p>
            <a:r>
              <a:rPr lang="ru-RU" dirty="0" smtClean="0"/>
              <a:t>напрямую </a:t>
            </a:r>
            <a:r>
              <a:rPr lang="ru-RU" dirty="0"/>
              <a:t>работающим гражданам </a:t>
            </a:r>
            <a:r>
              <a:rPr lang="ru-RU" b="1" dirty="0"/>
              <a:t>в проактивном режиме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 algn="just"/>
            <a:r>
              <a:rPr lang="ru-RU" b="1" i="1" dirty="0"/>
              <a:t>Проактивный режим - правовые условия, позволяющие начать предоставление услуги до фактического обращения заявителя. Организация предоставления государственных и муниципальных услуг в упреждающем (проактивном) режиме введена Федеральным законом от 30.12.2020 N 509-ФЗ</a:t>
            </a:r>
            <a:r>
              <a:rPr lang="ru-RU" b="1" i="1" dirty="0" smtClean="0"/>
              <a:t>.</a:t>
            </a:r>
            <a:endParaRPr lang="ru-RU" dirty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6442" y="3382939"/>
            <a:ext cx="10967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ФСС </a:t>
            </a:r>
            <a:r>
              <a:rPr lang="ru-RU" dirty="0"/>
              <a:t>РФ автоматически на основании выданных ЭЛН будет оповещать работодателей в онлайн-режиме об открытии ЭЛН на их сотрудников и при каждом изменении статуса ЭЛН (открыт, продлен, закрыт, аннулирован)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442" y="4372369"/>
            <a:ext cx="1096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</a:t>
            </a:r>
            <a:r>
              <a:rPr lang="ru-RU" b="1" dirty="0"/>
              <a:t>уведомлении указывается:</a:t>
            </a:r>
            <a:endParaRPr lang="ru-RU" dirty="0"/>
          </a:p>
          <a:p>
            <a:pPr lvl="0"/>
            <a:r>
              <a:rPr lang="ru-RU" dirty="0"/>
              <a:t>ФИО,</a:t>
            </a:r>
          </a:p>
          <a:p>
            <a:pPr lvl="0"/>
            <a:r>
              <a:rPr lang="ru-RU" dirty="0"/>
              <a:t>дата рождения,</a:t>
            </a:r>
          </a:p>
          <a:p>
            <a:pPr lvl="0"/>
            <a:r>
              <a:rPr lang="ru-RU" dirty="0"/>
              <a:t>СНИЛС работника,</a:t>
            </a:r>
          </a:p>
          <a:p>
            <a:pPr lvl="0"/>
            <a:r>
              <a:rPr lang="ru-RU" dirty="0"/>
              <a:t>номер и текущий статус ЭЛН,</a:t>
            </a:r>
          </a:p>
          <a:p>
            <a:pPr lvl="0"/>
            <a:r>
              <a:rPr lang="ru-RU" dirty="0"/>
              <a:t>даты его формирования и выдачи,</a:t>
            </a:r>
          </a:p>
          <a:p>
            <a:pPr lvl="0"/>
            <a:r>
              <a:rPr lang="ru-RU" dirty="0"/>
              <a:t>сведения о периоде нетрудоспособности и ее причине,</a:t>
            </a:r>
          </a:p>
          <a:p>
            <a:pPr lvl="0"/>
            <a:r>
              <a:rPr lang="ru-RU" dirty="0"/>
              <a:t>номер листка продолжения или дата к труду.</a:t>
            </a:r>
          </a:p>
        </p:txBody>
      </p:sp>
    </p:spTree>
    <p:extLst>
      <p:ext uri="{BB962C8B-B14F-4D97-AF65-F5344CB8AC3E}">
        <p14:creationId xmlns:p14="http://schemas.microsoft.com/office/powerpoint/2010/main" val="295548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2. Медицинская организация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442" y="1902197"/>
            <a:ext cx="109672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</a:t>
            </a:r>
            <a:r>
              <a:rPr lang="ru-RU" dirty="0"/>
              <a:t>1 января 2022 года медицинский работник медицинской организации оформит (продлит или закроет) гражданину ЭЛН и отправит его в систему ФСС РФ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Получение </a:t>
            </a:r>
            <a:r>
              <a:rPr lang="ru-RU" b="1" dirty="0"/>
              <a:t>согласия гражданина</a:t>
            </a:r>
            <a:r>
              <a:rPr lang="ru-RU" dirty="0"/>
              <a:t> на оформление больничного листка в форме электронного документа больше </a:t>
            </a:r>
            <a:r>
              <a:rPr lang="ru-RU" b="1" dirty="0"/>
              <a:t>не требуется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442" y="3606593"/>
            <a:ext cx="109672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Приказ Министерства здравоохранения Российской Федерации от 23.11.2021 № 1089н "Об утверждении Условий и порядка формирования листков нетрудоспособности в форме электронного документа и выдачи листков нетрудоспособности в форме документа на бумажном носителе в случаях, установленных законодательством Российской Федерации«</a:t>
            </a:r>
          </a:p>
          <a:p>
            <a:endParaRPr lang="ru-RU" dirty="0"/>
          </a:p>
          <a:p>
            <a:r>
              <a:rPr lang="ru-RU" dirty="0"/>
              <a:t>Постановление Правительства Российской Федерации от 16 декабря 2017 г. N 1567 "Об утверждении Правил информационного взаимодействия страховщика, страхователей, медицинских организаций и федеральных государственных учреждений медико-социальной экспертизы по обмену сведениями в целях формирования листка нетрудоспособности в форме электронного документа"</a:t>
            </a:r>
          </a:p>
        </p:txBody>
      </p:sp>
    </p:spTree>
    <p:extLst>
      <p:ext uri="{BB962C8B-B14F-4D97-AF65-F5344CB8AC3E}">
        <p14:creationId xmlns:p14="http://schemas.microsoft.com/office/powerpoint/2010/main" val="414503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3. Страхователи (Работодатели)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442" y="1902197"/>
            <a:ext cx="109672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Подготовительный </a:t>
            </a:r>
            <a:r>
              <a:rPr lang="ru-RU" b="1" dirty="0"/>
              <a:t>период (до 01.01.2022 г.): </a:t>
            </a:r>
          </a:p>
          <a:p>
            <a:endParaRPr lang="ru-RU" dirty="0"/>
          </a:p>
          <a:p>
            <a:r>
              <a:rPr lang="ru-RU" dirty="0"/>
              <a:t>Работодателям необходимо:</a:t>
            </a:r>
          </a:p>
          <a:p>
            <a:r>
              <a:rPr lang="ru-RU" dirty="0"/>
              <a:t>•	обеспечить техническую готовность работы с ЭЛН;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	подключиться к новому сервису электронного взаимодействия Фонда «Социальный электронный документооборот» (СЭДО)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•	проинформировать своих работников:</a:t>
            </a:r>
          </a:p>
          <a:p>
            <a:r>
              <a:rPr lang="ru-RU" dirty="0"/>
              <a:t>✔ о получении с 1 января 2022 года в медицинских организациях при временной нетрудоспособности, беременности и родах только ЭЛН.</a:t>
            </a:r>
          </a:p>
          <a:p>
            <a:r>
              <a:rPr lang="ru-RU" dirty="0"/>
              <a:t>✔ о возможности получения пособий по реквизитам номера платежной карты «МИР» и преимуществах этого способа выплаты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34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3. Страхователи (Работодатели)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442" y="1502688"/>
            <a:ext cx="109672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 </a:t>
            </a:r>
            <a:r>
              <a:rPr lang="ru-RU" b="1" dirty="0"/>
              <a:t>01.01.2022: </a:t>
            </a:r>
          </a:p>
          <a:p>
            <a:r>
              <a:rPr lang="ru-RU" dirty="0" smtClean="0"/>
              <a:t>Работодателям </a:t>
            </a:r>
            <a:r>
              <a:rPr lang="ru-RU" dirty="0"/>
              <a:t>необходимо направлять в территориальные органы ФСС РФ </a:t>
            </a:r>
            <a:r>
              <a:rPr lang="ru-RU" dirty="0" err="1"/>
              <a:t>электронно</a:t>
            </a:r>
            <a:r>
              <a:rPr lang="ru-RU" dirty="0"/>
              <a:t> сведения о застрахованном лице при приеме (увольнении) работника либо при изменении сведений (ФИО, СНИЛС, ИНН, способ перечисления и реквизиты).</a:t>
            </a:r>
          </a:p>
          <a:p>
            <a:endParaRPr lang="ru-RU" dirty="0"/>
          </a:p>
          <a:p>
            <a:r>
              <a:rPr lang="ru-RU" dirty="0"/>
              <a:t>При получении сведений </a:t>
            </a:r>
            <a:r>
              <a:rPr lang="ru-RU" b="1" dirty="0"/>
              <a:t>об открытии ЭЛН </a:t>
            </a:r>
            <a:r>
              <a:rPr lang="ru-RU" dirty="0"/>
              <a:t>сотруднику работодатели вносят соответствующие отметки в табель учета рабочего времени, при необходимости.</a:t>
            </a:r>
          </a:p>
          <a:p>
            <a:endParaRPr lang="ru-RU" dirty="0"/>
          </a:p>
          <a:p>
            <a:r>
              <a:rPr lang="ru-RU" b="1" dirty="0"/>
              <a:t>Если работодатель обнаружит ошибку </a:t>
            </a:r>
            <a:r>
              <a:rPr lang="ru-RU" dirty="0"/>
              <a:t>в представленных сведениях, ему необходимо направить в ФСС специальное сообщение </a:t>
            </a:r>
            <a:r>
              <a:rPr lang="ru-RU" b="1" dirty="0"/>
              <a:t>«Информация об ошибке в ЭЛН». </a:t>
            </a:r>
            <a:r>
              <a:rPr lang="ru-RU" dirty="0"/>
              <a:t>При получении таких сведений ФСС уведомляет медицинскую организацию, оформившую ЭЛН, о необходимости выдачи дубликата.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При получении сведений </a:t>
            </a:r>
            <a:r>
              <a:rPr lang="ru-RU" b="1" dirty="0"/>
              <a:t>о закрытии ЭЛН </a:t>
            </a:r>
            <a:r>
              <a:rPr lang="ru-RU" dirty="0"/>
              <a:t>работодатель </a:t>
            </a:r>
            <a:r>
              <a:rPr lang="ru-RU" b="1" dirty="0"/>
              <a:t>не позднее 3-х рабочих дней обязан</a:t>
            </a:r>
            <a:r>
              <a:rPr lang="ru-RU" dirty="0"/>
              <a:t> передать в ФСС сведения, необходимые для назначения и выплаты пособия, заверенные с использованием усиленной квалифицированной электронной подписи. </a:t>
            </a:r>
            <a:endParaRPr lang="ru-RU" dirty="0" smtClean="0"/>
          </a:p>
          <a:p>
            <a:r>
              <a:rPr lang="ru-RU" dirty="0"/>
              <a:t>Указанные сведения будут передаваться работодателями в ответ на запрос ФСС с «</a:t>
            </a:r>
            <a:r>
              <a:rPr lang="ru-RU" dirty="0" err="1"/>
              <a:t>предзаполненным</a:t>
            </a:r>
            <a:r>
              <a:rPr lang="ru-RU" dirty="0"/>
              <a:t>» набором сведений, которые потребуется либо подтвердить, либо скорректировать по первичной документации.</a:t>
            </a:r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9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Сроки назначения и выплаты социальных пособий территориальным органом ФСС: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442" y="1681857"/>
            <a:ext cx="109672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✔ </a:t>
            </a:r>
            <a:r>
              <a:rPr lang="ru-RU" b="1" dirty="0"/>
              <a:t>пособия по временной нетрудоспособности, по беременности и родам, ежемесячное пособие по уходу за ребенком</a:t>
            </a:r>
            <a:r>
              <a:rPr lang="ru-RU" dirty="0"/>
              <a:t> - в срок, не превышающий десяти рабочих дней со дня представления работодателем сведений и документов, необходимых для назначения и выплаты пособий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✔ </a:t>
            </a:r>
            <a:r>
              <a:rPr lang="ru-RU" b="1" dirty="0"/>
              <a:t>единовременное пособие при рождении ребенка</a:t>
            </a:r>
            <a:r>
              <a:rPr lang="ru-RU" dirty="0"/>
              <a:t> - в срок, не превышающий десяти рабочих дней со дня поступления сведений о государственной регистрации рождения, содержащихся в Едином государственном реестре записей актов гражданского состояния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>✔ </a:t>
            </a:r>
            <a:r>
              <a:rPr lang="ru-RU" b="1" dirty="0"/>
              <a:t>ежемесячное пособие по уходу за ребенком</a:t>
            </a:r>
            <a:r>
              <a:rPr lang="ru-RU" dirty="0"/>
              <a:t> – первоначальная выплата в срок, не превышающий 10 рабочих дней со дня представления работодателем сведений и документов, необходимых для назначения и выплаты страхового обеспечения.</a:t>
            </a:r>
          </a:p>
          <a:p>
            <a:pPr algn="just"/>
            <a:r>
              <a:rPr lang="ru-RU" b="1" dirty="0"/>
              <a:t>Последующая выплата</a:t>
            </a:r>
            <a:r>
              <a:rPr lang="ru-RU" dirty="0"/>
              <a:t> – ежемесячно до 15 числа месяца, следующего за месяцем, за который выплачивается такое </a:t>
            </a:r>
            <a:r>
              <a:rPr lang="ru-RU" dirty="0" smtClean="0"/>
              <a:t>пособие, до </a:t>
            </a:r>
            <a:r>
              <a:rPr lang="ru-RU" dirty="0"/>
              <a:t>момента достижения ребенком 1,5 лет, либо возникновения обстоятельств, влекущих прекращение права на выплату.</a:t>
            </a:r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2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Ответственность </a:t>
            </a:r>
            <a:r>
              <a:rPr lang="ru-RU" sz="2400" b="1" dirty="0"/>
              <a:t>работодателя: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442" y="1681857"/>
            <a:ext cx="109672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✔ </a:t>
            </a:r>
            <a:r>
              <a:rPr lang="ru-RU" dirty="0"/>
              <a:t>за отказ в представлении или непредставление в установленный срок страховщику документов (их копий, заверенных в установленном порядке), необходимых для осуществления контроля за полнотой и достоверностью сведений и документов, представляемых для назначения и выплаты страхового обеспечения, - штраф в размере 200 руб. за каждый непредставленный документ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✔ представление недостоверных сведений и документов, необходимых для назначения и выплаты страхового обеспечения, или их сокрытие, повлекшие излишне понесенные расходы на выплату страхового обеспечения, - штраф в размере 20% от суммы излишне понесенных расходов, но не более 5 000 руб. и не менее 1 000 руб</a:t>
            </a:r>
            <a:r>
              <a:rPr lang="ru-RU" dirty="0" smtClean="0"/>
              <a:t>.;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✔ нарушение срока представления страховщику сведений, необходимых для назначения и выплаты страхового обеспечения, - штраф в размере 5 000 руб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45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466" y="172125"/>
            <a:ext cx="9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4. Работники (застрахованные граждане)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442" y="1681857"/>
            <a:ext cx="1096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Распечатка </a:t>
            </a:r>
            <a:r>
              <a:rPr lang="ru-RU" dirty="0"/>
              <a:t>выписки из ЭЛН или другие виды бумажных носителей для предоставления в кадровую и бухгалтерскую службы не обязательны.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Работники, имеющие подтвержденную учетную запись на портале </a:t>
            </a:r>
            <a:r>
              <a:rPr lang="ru-RU" dirty="0" err="1"/>
              <a:t>Госуслуг</a:t>
            </a:r>
            <a:r>
              <a:rPr lang="ru-RU" dirty="0"/>
              <a:t>, получают информационные сообщения об оформлении ЭЛН (номере, датах открытия, продления, закрытия, а также назначении на его основании пособия и его выплате) в Личном кабинете получателя услуг ФСС (</a:t>
            </a:r>
            <a:r>
              <a:rPr lang="ru-RU" u="sng" dirty="0">
                <a:hlinkClick r:id="rId2"/>
              </a:rPr>
              <a:t>https://lk.fss.ru/recipient/</a:t>
            </a:r>
            <a:r>
              <a:rPr lang="ru-RU" dirty="0"/>
              <a:t> - вход с логином и паролем от портала </a:t>
            </a:r>
            <a:r>
              <a:rPr lang="ru-RU" dirty="0" err="1"/>
              <a:t>Госуслуг</a:t>
            </a:r>
            <a:r>
              <a:rPr lang="ru-RU" dirty="0"/>
              <a:t>), а также в мобильном приложении «Социальный навигатор».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Picture 2" descr="http://r47fss.ru/images/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8" y="106098"/>
            <a:ext cx="1554008" cy="13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439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832</Words>
  <Application>Microsoft Office PowerPoint</Application>
  <PresentationFormat>Произвольный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Прямов Григорий Викторович</dc:creator>
  <cp:lastModifiedBy>Кошкин Владимир Николаевич</cp:lastModifiedBy>
  <cp:revision>52</cp:revision>
  <cp:lastPrinted>2022-02-21T10:57:55Z</cp:lastPrinted>
  <dcterms:created xsi:type="dcterms:W3CDTF">2021-08-02T05:46:36Z</dcterms:created>
  <dcterms:modified xsi:type="dcterms:W3CDTF">2022-02-21T11:09:36Z</dcterms:modified>
</cp:coreProperties>
</file>